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12192000"/>
  <p:embeddedFontLst>
    <p:embeddedFont>
      <p:font typeface="Bell MT" panose="02020503060305020303" pitchFamily="18" charset="0"/>
      <p:regular r:id="rId15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17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CEAD-C051-D7D4-E964-09AF411A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43725-233A-505A-3E6A-DDEF0A76C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3881C-741B-0B8B-4690-905B5B49B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A4AAD-9E59-5576-43F0-8227500E5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B1D90-5001-852D-73C2-36037046F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3F267-A11A-121F-B0CE-1EDA43189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9DD2F-6AB4-0417-DD88-32797332D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CBC5D-9B9F-1795-D6EC-3ACBA079A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0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5" y="1184822"/>
            <a:ext cx="4846520" cy="2029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992"/>
              </a:lnSpc>
              <a:buNone/>
            </a:pPr>
            <a:r>
              <a:rPr lang="en-US" sz="6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Salman Yahya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6094475" y="2326809"/>
            <a:ext cx="3613834" cy="31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Bef>
                <a:spcPts val="1376"/>
              </a:spcBef>
              <a:buNone/>
            </a:pPr>
            <a:r>
              <a:rPr lang="en-US" sz="2400" dirty="0">
                <a:solidFill>
                  <a:srgbClr val="11A9E2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Test Engineer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094475" y="2902917"/>
            <a:ext cx="3613834" cy="1438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3090"/>
              </a:spcBef>
              <a:buNone/>
            </a:pPr>
            <a: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Personnummer: 8710199699</a:t>
            </a:r>
            <a:b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Happy family with two son</a:t>
            </a:r>
            <a:b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Nationality: Swedish</a:t>
            </a:r>
            <a:b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Language: Swedish/ English</a:t>
            </a:r>
            <a:b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Driving License: B </a:t>
            </a:r>
            <a:endParaRPr lang="en-US" sz="1400" dirty="0">
              <a:latin typeface="Bell MT" panose="02020503060305020303" pitchFamily="18" charset="0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/>
          <a:srcRect l="22313" r="22313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Voluntary Activities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449596" y="1363848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 dirty="0">
              <a:latin typeface="Bell MT" panose="02020503060305020303" pitchFamily="18" charset="0"/>
            </a:endParaRPr>
          </a:p>
        </p:txBody>
      </p:sp>
      <p:pic>
        <p:nvPicPr>
          <p:cNvPr id="4" name="Object 3" descr="Classroom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0303" y="1843639"/>
            <a:ext cx="476131" cy="47613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10716" y="3558920"/>
            <a:ext cx="410615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Ishraq Akademi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37752" y="3857063"/>
            <a:ext cx="3652080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Involved in providing educational and social support to children and youth in the local community.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486393" y="1363848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8" name="Object 7" descr="City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35026" y="1716240"/>
            <a:ext cx="666583" cy="66658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68462" y="3558920"/>
            <a:ext cx="4064254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Lokala Hyregästförening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197424" y="3887897"/>
            <a:ext cx="3794101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Board member of local tenant's association to advocate for the rights and interests of residents in the neighborhood.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75399" y="5909826"/>
            <a:ext cx="11438153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Through these voluntary initiatives, I have gained valuable experience in community engagement, social responsibility, and advocating for the needs of society.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4DF1547-0E69-3D55-FFE3-87BF4920805C}"/>
              </a:ext>
            </a:extLst>
          </p:cNvPr>
          <p:cNvSpPr/>
          <p:nvPr/>
        </p:nvSpPr>
        <p:spPr>
          <a:xfrm>
            <a:off x="9523190" y="1335334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 dirty="0">
              <a:latin typeface="Bell MT" panose="02020503060305020303" pitchFamily="18" charset="0"/>
            </a:endParaRPr>
          </a:p>
        </p:txBody>
      </p:sp>
      <p:pic>
        <p:nvPicPr>
          <p:cNvPr id="14" name="Object 3" descr="Classroom with solid fill">
            <a:extLst>
              <a:ext uri="{FF2B5EF4-FFF2-40B4-BE49-F238E27FC236}">
                <a16:creationId xmlns:a16="http://schemas.microsoft.com/office/drawing/2014/main" id="{5DFA7E9F-08E6-C60A-8390-4938CB40F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3631" y="1796315"/>
            <a:ext cx="476131" cy="476131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87162BD5-0AD6-3C76-8C3C-0E420E6C9A42}"/>
              </a:ext>
            </a:extLst>
          </p:cNvPr>
          <p:cNvSpPr/>
          <p:nvPr/>
        </p:nvSpPr>
        <p:spPr>
          <a:xfrm>
            <a:off x="8208619" y="3581239"/>
            <a:ext cx="410615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err="1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Läxhjälp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E77E48B-835E-6693-62A8-E9B0766E9B89}"/>
              </a:ext>
            </a:extLst>
          </p:cNvPr>
          <p:cNvSpPr/>
          <p:nvPr/>
        </p:nvSpPr>
        <p:spPr>
          <a:xfrm>
            <a:off x="8475583" y="3905593"/>
            <a:ext cx="3572223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Helping local children with </a:t>
            </a:r>
            <a:r>
              <a:rPr lang="en-US" sz="1200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Läxhjälp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  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Events &amp; Seminars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284685"/>
            <a:ext cx="5446938" cy="3360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Catia Discovery Day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Attended an event organized by Dassault Systemes to explore the latest features and capabilities of their Catia software for 3D CAD design and product development.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 Day 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 Day is an interactive event focused on hands-on workshops, coding challenges, and project showcases. It offers networking and learning opportunities for enthusiasts eager to explore MATLAB’s diverse applications and innovations.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284685"/>
            <a:ext cx="5446938" cy="3115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Web Development Seminar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Attended a seminar focused on the latest techniques and best practices in responsive web design, cross-browser testing, and modern front-end development frameworks like Bootstrap.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IT Infrastructure Seminar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Participated in a seminar covering the fundamentals of network administration, server installation and maintenance, and troubleshooting common hardware and software issues.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C0666-AE18-AF49-0F73-10CFC7DC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92062885-8DDA-6EE0-60B2-A04DD095D569}"/>
              </a:ext>
            </a:extLst>
          </p:cNvPr>
          <p:cNvSpPr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Bell MT" panose="02020503060305020303" pitchFamily="18" charset="0"/>
                <a:ea typeface="+mj-ea"/>
                <a:cs typeface="+mj-cs"/>
              </a:rPr>
              <a:t>Contact information 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7E5697E-6BB3-4DAB-296E-261D2F1045E4}"/>
              </a:ext>
            </a:extLst>
          </p:cNvPr>
          <p:cNvSpPr/>
          <p:nvPr/>
        </p:nvSpPr>
        <p:spPr>
          <a:xfrm>
            <a:off x="1045028" y="299827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300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400" dirty="0">
                <a:latin typeface="Bell MT" panose="02020503060305020303" pitchFamily="18" charset="0"/>
              </a:rPr>
              <a:t>	</a:t>
            </a:r>
            <a:r>
              <a:rPr lang="en-US" sz="2400" dirty="0" err="1">
                <a:latin typeface="Bell MT" panose="02020503060305020303" pitchFamily="18" charset="0"/>
              </a:rPr>
              <a:t>Opalgatan</a:t>
            </a:r>
            <a:r>
              <a:rPr lang="en-US" sz="2400" dirty="0">
                <a:latin typeface="Bell MT" panose="02020503060305020303" pitchFamily="18" charset="0"/>
              </a:rPr>
              <a:t> 37, </a:t>
            </a:r>
            <a:r>
              <a:rPr lang="en-US" sz="2400" dirty="0" err="1">
                <a:latin typeface="Bell MT" panose="02020503060305020303" pitchFamily="18" charset="0"/>
              </a:rPr>
              <a:t>Västra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Frölunda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</a:p>
          <a:p>
            <a:pPr marL="14300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400" dirty="0">
                <a:latin typeface="Bell MT" panose="02020503060305020303" pitchFamily="18" charset="0"/>
              </a:rPr>
              <a:t>	Telephone: 0761883683 </a:t>
            </a:r>
          </a:p>
          <a:p>
            <a:pPr marL="14300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400" dirty="0">
                <a:latin typeface="Bell MT" panose="02020503060305020303" pitchFamily="18" charset="0"/>
              </a:rPr>
              <a:t>	salman.yahya.soc@outlook.com </a:t>
            </a:r>
          </a:p>
          <a:p>
            <a:pPr marL="14300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400" dirty="0">
                <a:latin typeface="Bell MT" panose="02020503060305020303" pitchFamily="18" charset="0"/>
              </a:rPr>
              <a:t>	salmancth.github.io/info</a:t>
            </a:r>
          </a:p>
          <a:p>
            <a:pPr marL="14300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2400" dirty="0">
              <a:latin typeface="Bell MT" panose="02020503060305020303" pitchFamily="18" charset="0"/>
            </a:endParaRPr>
          </a:p>
          <a:p>
            <a:pPr marL="2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ouse with solid fill">
            <a:extLst>
              <a:ext uri="{FF2B5EF4-FFF2-40B4-BE49-F238E27FC236}">
                <a16:creationId xmlns:a16="http://schemas.microsoft.com/office/drawing/2014/main" id="{AD717D90-A9E3-0530-6824-196742E2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5297" y="3091401"/>
            <a:ext cx="425658" cy="425658"/>
          </a:xfrm>
          <a:prstGeom prst="rect">
            <a:avLst/>
          </a:prstGeom>
        </p:spPr>
      </p:pic>
      <p:pic>
        <p:nvPicPr>
          <p:cNvPr id="18" name="Graphic 17" descr="Telephone with solid fill">
            <a:extLst>
              <a:ext uri="{FF2B5EF4-FFF2-40B4-BE49-F238E27FC236}">
                <a16:creationId xmlns:a16="http://schemas.microsoft.com/office/drawing/2014/main" id="{99431E3F-AE08-1183-2801-C59951F8A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9095" y="3509512"/>
            <a:ext cx="425658" cy="425658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C783FB7E-3F2E-CABD-C67D-BF1586176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6422" y="3988001"/>
            <a:ext cx="382517" cy="382517"/>
          </a:xfrm>
          <a:prstGeom prst="rect">
            <a:avLst/>
          </a:prstGeom>
        </p:spPr>
      </p:pic>
      <p:pic>
        <p:nvPicPr>
          <p:cNvPr id="22" name="Graphic 21" descr="World with solid fill">
            <a:extLst>
              <a:ext uri="{FF2B5EF4-FFF2-40B4-BE49-F238E27FC236}">
                <a16:creationId xmlns:a16="http://schemas.microsoft.com/office/drawing/2014/main" id="{72F74DDD-31CA-2E13-0C59-D3B0A0AC5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2163" y="4404299"/>
            <a:ext cx="382517" cy="3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476131"/>
            <a:ext cx="5627868" cy="5913546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SE" dirty="0">
              <a:latin typeface="Bell MT" panose="02020503060305020303" pitchFamily="18" charset="0"/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l="6964" t="16084" r="6964" b="16084"/>
          <a:stretch/>
        </p:blipFill>
        <p:spPr>
          <a:xfrm>
            <a:off x="6257676" y="583070"/>
            <a:ext cx="5359179" cy="563121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24258" y="796782"/>
            <a:ext cx="5645961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Salman Yahya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224258" y="1574918"/>
            <a:ext cx="5645961" cy="2981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ts val="2016"/>
              </a:lnSpc>
              <a:spcBef>
                <a:spcPts val="858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 am a technically skilled, detail-oriented professional interested in programming, troubleshooting, and data analytics. I am seeking a challenging role where I can leverage my technical expertise and problem-solving skills to develop, test, and maintain innovative solutions. I am passionate about developing and updating myself with emerging technologies and continuously honing </a:t>
            </a:r>
            <a:r>
              <a:rPr lang="en-GB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simulation, analytics, and testing skills 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to drive impactful progress and innovation in my field.</a:t>
            </a:r>
          </a:p>
          <a:p>
            <a:pPr algn="just">
              <a:lnSpc>
                <a:spcPts val="2016"/>
              </a:lnSpc>
              <a:spcBef>
                <a:spcPts val="858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 am highly interested in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HIL Testing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Simulation and Design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Customer collaboration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Execute tests alongside other colleagues.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Contribute to new design solutions by testing, analyzing, and customer feedback. 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Continuous Integration (CI/CD)</a:t>
            </a:r>
          </a:p>
          <a:p>
            <a:pPr marL="285750" indent="-285750" algn="just">
              <a:lnSpc>
                <a:spcPts val="2016"/>
              </a:lnSpc>
              <a:spcBef>
                <a:spcPts val="858"/>
              </a:spcBef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1C2F35">
                  <a:alpha val="70000"/>
                </a:srgbClr>
              </a:solidFill>
              <a:latin typeface="Bell MT" panose="02020503060305020303" pitchFamily="18" charset="0"/>
              <a:ea typeface="Montserrat" pitchFamily="34" charset="-122"/>
              <a:cs typeface="Montserrat" pitchFamily="34" charset="-120"/>
            </a:endParaRPr>
          </a:p>
          <a:p>
            <a:pPr algn="just">
              <a:lnSpc>
                <a:spcPts val="2016"/>
              </a:lnSpc>
              <a:spcBef>
                <a:spcPts val="858"/>
              </a:spcBef>
              <a:buNone/>
            </a:pPr>
            <a:endParaRPr lang="en-US" sz="12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04599"/>
          </a:xfrm>
          <a:prstGeom prst="rect">
            <a:avLst/>
          </a:prstGeom>
          <a:solidFill>
            <a:srgbClr val="FDFAF2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Work Experience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870" y="4070919"/>
            <a:ext cx="9351212" cy="2856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760559" y="3604311"/>
            <a:ext cx="952262" cy="952262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0712946" y="3980157"/>
            <a:ext cx="1047488" cy="191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512"/>
              </a:lnSpc>
              <a:buNone/>
            </a:pPr>
            <a:r>
              <a:rPr lang="en-US" sz="108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Begin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3604311"/>
            <a:ext cx="952262" cy="952262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28518" y="3980157"/>
            <a:ext cx="1047488" cy="1919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512"/>
              </a:lnSpc>
              <a:buNone/>
            </a:pPr>
            <a:r>
              <a:rPr lang="en-US" sz="108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Now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1498" y="1847388"/>
            <a:ext cx="9523" cy="22378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4359" y="4023306"/>
            <a:ext cx="114271" cy="123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630" y="4023306"/>
            <a:ext cx="114271" cy="1237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0354" y="1847388"/>
            <a:ext cx="9523" cy="22378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3215" y="4023306"/>
            <a:ext cx="123794" cy="1237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26627" y="4023306"/>
            <a:ext cx="114271" cy="123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103" y="1847388"/>
            <a:ext cx="9523" cy="22378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79964" y="4023306"/>
            <a:ext cx="123794" cy="123794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694727" y="1714072"/>
            <a:ext cx="133314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1923391" y="1652758"/>
            <a:ext cx="2227058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March 2023 - June 2024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923391" y="2237655"/>
            <a:ext cx="2227058" cy="1705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Support Engineer 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at Toyota Material Handling, providing support for various Technical services, managing hardware and software, troubleshooting, and implementing modern IT technologies.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2937853" y="5631612"/>
            <a:ext cx="133314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3178604" y="4391129"/>
            <a:ext cx="258418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January 2023 - June 2023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3178603" y="4720106"/>
            <a:ext cx="2759449" cy="14925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Project at Gapwaves AB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, designing and simulating the analysis of a microstrip-to-dual-track waveguide for vehicle radar systems at 77 GHz using electromagnetic simulation software CST.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4713693" y="1714072"/>
            <a:ext cx="133323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4942265" y="1652758"/>
            <a:ext cx="2478619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January 2023 - June 2023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4942265" y="2237655"/>
            <a:ext cx="2478619" cy="1705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System Developer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at Chalmers University of Technology, developing a bioinformatics pipeline for extracting biomedical data from scientific publications using C#, Blazor, Entity Framework, and PHP.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6406101" y="5631612"/>
            <a:ext cx="133314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6645602" y="4352999"/>
            <a:ext cx="296046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June 2016 - February 2020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6645602" y="4713780"/>
            <a:ext cx="2960463" cy="1279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Technical Support Engineer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at Innoventure IT, providing technical support, troubleshooting, and resolving customer issues, while maintaining client relationships and documenting knowledge.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7870442" y="1714072"/>
            <a:ext cx="133323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8099023" y="1652758"/>
            <a:ext cx="2906943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October 2013 - February June 2016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8099023" y="2237655"/>
            <a:ext cx="2906943" cy="1705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  As </a:t>
            </a: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Distribution Manager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I worked with a team to distribute posts, newspapers, and essential documents, ensuring timely and accurate delivery. Regularly reported progress and any issues to the main office to maintain efficiency.  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34" name="Object 16">
            <a:extLst>
              <a:ext uri="{FF2B5EF4-FFF2-40B4-BE49-F238E27FC236}">
                <a16:creationId xmlns:a16="http://schemas.microsoft.com/office/drawing/2014/main" id="{78F2A8DD-3CC8-96E4-E0AD-E5A82F251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5385" y="3749070"/>
            <a:ext cx="9523" cy="2237815"/>
          </a:xfrm>
          <a:prstGeom prst="rect">
            <a:avLst/>
          </a:prstGeom>
        </p:spPr>
      </p:pic>
      <p:pic>
        <p:nvPicPr>
          <p:cNvPr id="35" name="Object 16">
            <a:extLst>
              <a:ext uri="{FF2B5EF4-FFF2-40B4-BE49-F238E27FC236}">
                <a16:creationId xmlns:a16="http://schemas.microsoft.com/office/drawing/2014/main" id="{1C3563D3-D6DE-1818-0A8F-B8D96963C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08011" y="3749070"/>
            <a:ext cx="9523" cy="2237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DCD57-EDBD-1B84-E789-230041CA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87ED0E70-1C7F-F59E-E777-3E6A4F2BEB02}"/>
              </a:ext>
            </a:extLst>
          </p:cNvPr>
          <p:cNvSpPr/>
          <p:nvPr/>
        </p:nvSpPr>
        <p:spPr>
          <a:xfrm>
            <a:off x="0" y="0"/>
            <a:ext cx="12188951" cy="1099779"/>
          </a:xfrm>
          <a:prstGeom prst="rect">
            <a:avLst/>
          </a:prstGeom>
          <a:solidFill>
            <a:srgbClr val="FDFAF2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E484612-F8DF-3239-A7B0-0A6D71F6F09F}"/>
              </a:ext>
            </a:extLst>
          </p:cNvPr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Work Experience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E55B49BB-6E48-110F-4C23-B9CF12887B84}"/>
              </a:ext>
            </a:extLst>
          </p:cNvPr>
          <p:cNvSpPr/>
          <p:nvPr/>
        </p:nvSpPr>
        <p:spPr>
          <a:xfrm>
            <a:off x="335053" y="1189283"/>
            <a:ext cx="133314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4E7124F-D024-D98A-9EFB-7B251344DFCC}"/>
              </a:ext>
            </a:extLst>
          </p:cNvPr>
          <p:cNvSpPr/>
          <p:nvPr/>
        </p:nvSpPr>
        <p:spPr>
          <a:xfrm>
            <a:off x="563717" y="1127970"/>
            <a:ext cx="2227058" cy="362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March 2023 - June 2024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178FC50-D4C5-5EC2-B2DF-9B147C0633FB}"/>
              </a:ext>
            </a:extLst>
          </p:cNvPr>
          <p:cNvSpPr/>
          <p:nvPr/>
        </p:nvSpPr>
        <p:spPr>
          <a:xfrm>
            <a:off x="563717" y="1442526"/>
            <a:ext cx="3491448" cy="1197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Support Engineer 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at Toyota Material Handling, supporting various Technical services related to AVG, managing hardware and software, troubleshooting, and implementing modern IT technologies.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4A06447-BCA5-DE46-C03E-754F265DE5BA}"/>
              </a:ext>
            </a:extLst>
          </p:cNvPr>
          <p:cNvSpPr/>
          <p:nvPr/>
        </p:nvSpPr>
        <p:spPr>
          <a:xfrm>
            <a:off x="8893379" y="6029174"/>
            <a:ext cx="133314" cy="133316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7B33E27-EBAB-5871-A16A-1C86AE0838C6}"/>
              </a:ext>
            </a:extLst>
          </p:cNvPr>
          <p:cNvSpPr/>
          <p:nvPr/>
        </p:nvSpPr>
        <p:spPr>
          <a:xfrm>
            <a:off x="9134130" y="4740985"/>
            <a:ext cx="258418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January 2023 - June 2023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B230A5AA-C3CB-B783-C48C-C9127D203FE2}"/>
              </a:ext>
            </a:extLst>
          </p:cNvPr>
          <p:cNvSpPr/>
          <p:nvPr/>
        </p:nvSpPr>
        <p:spPr>
          <a:xfrm>
            <a:off x="9134129" y="5069962"/>
            <a:ext cx="2759449" cy="14925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Project at Gapwaves AB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, designing and simulating the analysis of a microstrip-to-dual-track waveguide for vehicle radar systems at 77 GHz using electromagnetic simulation software CST.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34" name="Object 16">
            <a:extLst>
              <a:ext uri="{FF2B5EF4-FFF2-40B4-BE49-F238E27FC236}">
                <a16:creationId xmlns:a16="http://schemas.microsoft.com/office/drawing/2014/main" id="{FD041823-6D64-F5AD-AFCC-402255EAA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305" y="799136"/>
            <a:ext cx="9523" cy="2237815"/>
          </a:xfrm>
          <a:prstGeom prst="rect">
            <a:avLst/>
          </a:prstGeom>
        </p:spPr>
      </p:pic>
      <p:pic>
        <p:nvPicPr>
          <p:cNvPr id="35" name="Object 16">
            <a:extLst>
              <a:ext uri="{FF2B5EF4-FFF2-40B4-BE49-F238E27FC236}">
                <a16:creationId xmlns:a16="http://schemas.microsoft.com/office/drawing/2014/main" id="{6F2537A2-0CAF-2680-2CEB-81566FEF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8124" y="4289755"/>
            <a:ext cx="9523" cy="2237815"/>
          </a:xfrm>
          <a:prstGeom prst="rect">
            <a:avLst/>
          </a:prstGeom>
        </p:spPr>
      </p:pic>
      <p:pic>
        <p:nvPicPr>
          <p:cNvPr id="1026" name="Picture 2" descr="Trucks &amp; Forklifts Solutions | Toyota Material Handling International">
            <a:extLst>
              <a:ext uri="{FF2B5EF4-FFF2-40B4-BE49-F238E27FC236}">
                <a16:creationId xmlns:a16="http://schemas.microsoft.com/office/drawing/2014/main" id="{355B5D1B-BB9F-4F88-D3EE-AAA6A788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10" y="2495727"/>
            <a:ext cx="2710649" cy="16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16">
            <a:extLst>
              <a:ext uri="{FF2B5EF4-FFF2-40B4-BE49-F238E27FC236}">
                <a16:creationId xmlns:a16="http://schemas.microsoft.com/office/drawing/2014/main" id="{3E9D293A-0087-EB7C-891C-07646BB45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461" y="1"/>
            <a:ext cx="64451" cy="6726802"/>
          </a:xfrm>
          <a:prstGeom prst="rect">
            <a:avLst/>
          </a:prstGeom>
        </p:spPr>
      </p:pic>
      <p:pic>
        <p:nvPicPr>
          <p:cNvPr id="1028" name="Picture 4" descr="9: (a) Cross section of Inverted Micro-strip Gap waveguide, (b) Complete structure of inverted micro-strip gap waveguide.">
            <a:extLst>
              <a:ext uri="{FF2B5EF4-FFF2-40B4-BE49-F238E27FC236}">
                <a16:creationId xmlns:a16="http://schemas.microsoft.com/office/drawing/2014/main" id="{64261802-9100-3D85-B97C-76105FEB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21" y="1171684"/>
            <a:ext cx="4367502" cy="23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0">
            <a:extLst>
              <a:ext uri="{FF2B5EF4-FFF2-40B4-BE49-F238E27FC236}">
                <a16:creationId xmlns:a16="http://schemas.microsoft.com/office/drawing/2014/main" id="{575DA390-5F4F-8158-D20A-FA9332E049FF}"/>
              </a:ext>
            </a:extLst>
          </p:cNvPr>
          <p:cNvSpPr/>
          <p:nvPr/>
        </p:nvSpPr>
        <p:spPr>
          <a:xfrm>
            <a:off x="401710" y="4576989"/>
            <a:ext cx="2710649" cy="1197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Required Skill: 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.Customer Collaboration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Continuous Integration (CI/CD)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 Programming / </a:t>
            </a:r>
            <a:r>
              <a:rPr lang="en-US" sz="1200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Powershell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 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/ Simulink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Labview</a:t>
            </a:r>
            <a:endParaRPr lang="en-US" sz="1200" dirty="0">
              <a:solidFill>
                <a:srgbClr val="1C2F35">
                  <a:alpha val="70000"/>
                </a:srgbClr>
              </a:solidFill>
              <a:latin typeface="Bell MT" panose="02020503060305020303" pitchFamily="18" charset="0"/>
              <a:ea typeface="Montserrat" pitchFamily="34" charset="-122"/>
              <a:cs typeface="Montserrat" pitchFamily="34" charset="-120"/>
            </a:endParaRP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CAN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1C2F35">
                  <a:alpha val="70000"/>
                </a:srgbClr>
              </a:solidFill>
              <a:latin typeface="Bell MT" panose="02020503060305020303" pitchFamily="18" charset="0"/>
              <a:ea typeface="Montserrat" pitchFamily="34" charset="-122"/>
              <a:cs typeface="Montserrat" pitchFamily="34" charset="-120"/>
            </a:endParaRPr>
          </a:p>
          <a:p>
            <a:pPr algn="l">
              <a:lnSpc>
                <a:spcPts val="1680"/>
              </a:lnSpc>
              <a:spcBef>
                <a:spcPts val="564"/>
              </a:spcBef>
            </a:pP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1030" name="Picture 6" descr="Mobirise">
            <a:extLst>
              <a:ext uri="{FF2B5EF4-FFF2-40B4-BE49-F238E27FC236}">
                <a16:creationId xmlns:a16="http://schemas.microsoft.com/office/drawing/2014/main" id="{D1F2917B-B7F7-581F-90A9-EC70EC4C2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13148" r="9464" b="2755"/>
          <a:stretch/>
        </p:blipFill>
        <p:spPr bwMode="auto">
          <a:xfrm>
            <a:off x="3231295" y="2490228"/>
            <a:ext cx="2439318" cy="16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20">
            <a:extLst>
              <a:ext uri="{FF2B5EF4-FFF2-40B4-BE49-F238E27FC236}">
                <a16:creationId xmlns:a16="http://schemas.microsoft.com/office/drawing/2014/main" id="{C2C0C144-1E97-A306-C76A-6E63A5837888}"/>
              </a:ext>
            </a:extLst>
          </p:cNvPr>
          <p:cNvSpPr/>
          <p:nvPr/>
        </p:nvSpPr>
        <p:spPr>
          <a:xfrm>
            <a:off x="840590" y="4182084"/>
            <a:ext cx="1401678" cy="274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AVG Vehicle testing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7" name="Object 20">
            <a:extLst>
              <a:ext uri="{FF2B5EF4-FFF2-40B4-BE49-F238E27FC236}">
                <a16:creationId xmlns:a16="http://schemas.microsoft.com/office/drawing/2014/main" id="{E784D9AB-10C3-0E31-7293-0EDA06A05729}"/>
              </a:ext>
            </a:extLst>
          </p:cNvPr>
          <p:cNvSpPr/>
          <p:nvPr/>
        </p:nvSpPr>
        <p:spPr>
          <a:xfrm>
            <a:off x="3754520" y="4179615"/>
            <a:ext cx="1401678" cy="274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HIL System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685ED3DD-FC11-45F1-0CB4-C21257DC1F43}"/>
              </a:ext>
            </a:extLst>
          </p:cNvPr>
          <p:cNvSpPr/>
          <p:nvPr/>
        </p:nvSpPr>
        <p:spPr>
          <a:xfrm>
            <a:off x="7132320" y="3580022"/>
            <a:ext cx="4436828" cy="274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Microstrip line has been simulated for 78Ghz </a:t>
            </a:r>
            <a:r>
              <a:rPr lang="en-US" sz="1200" b="1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GapWave</a:t>
            </a: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tech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FD722657-F3FA-32E8-68E6-4031E2FC0702}"/>
              </a:ext>
            </a:extLst>
          </p:cNvPr>
          <p:cNvSpPr/>
          <p:nvPr/>
        </p:nvSpPr>
        <p:spPr>
          <a:xfrm>
            <a:off x="6264979" y="4074399"/>
            <a:ext cx="2710649" cy="1197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b="1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Required Skill: 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.Electromagnetic Design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Test and Simulation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</a:t>
            </a: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/ Simulink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CST Studio</a:t>
            </a:r>
          </a:p>
          <a:p>
            <a:pPr marL="171450" indent="-171450" algn="l">
              <a:lnSpc>
                <a:spcPts val="1680"/>
              </a:lnSpc>
              <a:spcBef>
                <a:spcPts val="564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Ansys HFSS</a:t>
            </a:r>
          </a:p>
          <a:p>
            <a:pPr algn="l">
              <a:lnSpc>
                <a:spcPts val="1680"/>
              </a:lnSpc>
              <a:spcBef>
                <a:spcPts val="564"/>
              </a:spcBef>
            </a:pP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6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Education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476006" y="180453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0101" y="2242540"/>
            <a:ext cx="837990" cy="55231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67573" y="3311788"/>
            <a:ext cx="3645258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Master Study in Communication Engineering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67573" y="3896685"/>
            <a:ext cx="3645258" cy="1066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Completed a masters degree in Communication Engineering from Chalmers University of Technology, focused on developing advanced communication systems and technologies.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80280" y="180453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003" y="2276282"/>
            <a:ext cx="733242" cy="49517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82322" y="3311788"/>
            <a:ext cx="3624309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YH Utbildning in C#.Net Development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282322" y="3896685"/>
            <a:ext cx="3624309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Fullstack Education in C#.Net that includes C# Programming, SQL, AWS/ Azure, Gith, React.js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284553" y="180453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9079" y="2284387"/>
            <a:ext cx="628493" cy="47613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44696" y="3311788"/>
            <a:ext cx="3708108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b="1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Bachelor in Electrical and Electronics Engineering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144696" y="3896685"/>
            <a:ext cx="3708108" cy="1066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Holds a bachelor's degree in Electrical and Electronics Engineering from International Islamic University of Chittagong, providing a strong foundation in electrical and electronics principles.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A68118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507377" y="5909826"/>
            <a:ext cx="11174198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Extensive educational background in communication, robotics, Automation, and electrical engineering along with programming</a:t>
            </a: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0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equipping me with the necessary knowledge and skills to excel in technology-driven roles.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Projects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095101" y="1671220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767" y="1869297"/>
            <a:ext cx="209498" cy="31424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99750" y="1607239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 and MATLAB Simulink Projects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999750" y="1936216"/>
            <a:ext cx="4242327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Worked on projects using MATLAB and MATLAB Simulink for tasks like data analysis, signal processing, and control system design.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95101" y="4194714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2472" y="4422083"/>
            <a:ext cx="304724" cy="26663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999750" y="4130733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Python-based Projects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1999750" y="4459710"/>
            <a:ext cx="4242327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Developed projects using Python, focusing on areas such as web scraping, data visualization, and automation.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095101" y="3004386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9211" y="3192002"/>
            <a:ext cx="209498" cy="36186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1999750" y="2973735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Embedded System project with C/C++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1999750" y="3302712"/>
            <a:ext cx="4242327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Worked with design and development of embedded system using C/C++ with Raspberry Pi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332541" y="1671220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2252" y="1860928"/>
            <a:ext cx="342814" cy="342814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237190" y="1607239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Microstrip Design with CST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7237190" y="1936216"/>
            <a:ext cx="4242327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Design and simulate Microstrip antenna for GapWave teknik for car Radar system that operates in 77 Ghz frequency with CST Studio.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6332541" y="3004386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09695" y="3185725"/>
            <a:ext cx="361860" cy="361860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237190" y="2973735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Robot Simulation Project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7237190" y="3302712"/>
            <a:ext cx="4242327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Worked with different practical and code-based project by using RAPID programming.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32541" y="4194714"/>
            <a:ext cx="714196" cy="714196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51543" y="4401160"/>
            <a:ext cx="276156" cy="314246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7237190" y="4164063"/>
            <a:ext cx="424232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Satellite Communication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7237190" y="4493039"/>
            <a:ext cx="4242327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Seamless Satellite Communication with Earth and Planet Mars with 99.999% availability  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231816" y="5909826"/>
            <a:ext cx="11725319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These diverse programming-based and technical projects have allowed me to develop a strong technical skillset and a proven ability to deliver innovative solutions across various domains.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C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DFDFD"/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Certifications/ Courses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1590277"/>
            <a:ext cx="11246213" cy="48184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1" y="1590277"/>
            <a:ext cx="11236690" cy="480892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590277"/>
            <a:ext cx="5618345" cy="7578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Certification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094476" y="1590277"/>
            <a:ext cx="5618345" cy="7578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Description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23480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Embedded System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094476" y="23480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1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Certification in designing, developing, and troubleshooting embedded systems, including microcontrollers, sensors, and communication protocols.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476131" y="33584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HIL for Power Electronics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094476" y="33584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Certification in hardware-in-the-loop (HIL) simulation for power electronics systems, enabling the testing and validation of power electronic circuits and control algorithms.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76131" y="43688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Robot Modelling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6094476" y="43688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Certification in robot modelling, simulation, and control, including kinematics, dynamics, and motion planning.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476131" y="53792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Industrial Automation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094476" y="5379277"/>
            <a:ext cx="5618345" cy="10104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 Regular" pitchFamily="34" charset="-122"/>
                <a:cs typeface="Montserrat Regular" pitchFamily="34" charset="-120"/>
              </a:rPr>
              <a:t>Certification in industrial automation technologies, such as programmable logic controllers (PLCs), and industrial networking.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-476131" y="6537575"/>
            <a:ext cx="12188952" cy="17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344"/>
              </a:lnSpc>
              <a:buNone/>
            </a:pPr>
            <a:r>
              <a:rPr lang="en-US" sz="960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*Salman Yahya's Resume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C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DFDFD"/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Skills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879434" y="1267456"/>
            <a:ext cx="5446938" cy="4372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MATLAB and MATLAB Simulink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Proficient in using MATLAB and MATLAB Simulink for mathematical modeling, simulation, and algorithm development.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Hardware and Software Installation and Maintenance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Skilled in installing, troubleshooting, and maintaining various hardware and software components.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CST Studio Suite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Experienced in using the CST electromagnetic simulation software for antenna and microwave circuit design.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PLC Programming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Knowledgeable in programming and configuring Programmable Logic Controllers (PLCs) for industrial automation and control systems.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dirty="0" err="1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CANoe</a:t>
            </a:r>
            <a: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 </a:t>
            </a:r>
            <a:br>
              <a:rPr lang="en-US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</a:b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Comfortable using </a:t>
            </a:r>
            <a:r>
              <a:rPr lang="en-US" sz="1242" dirty="0" err="1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CANoe</a:t>
            </a:r>
            <a:endParaRPr lang="en-US" sz="1242" dirty="0">
              <a:solidFill>
                <a:srgbClr val="FFFFFF">
                  <a:alpha val="80000"/>
                </a:srgbClr>
              </a:solidFill>
              <a:latin typeface="Bell MT" panose="02020503060305020303" pitchFamily="18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398216" y="1267456"/>
            <a:ext cx="5446938" cy="40166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1944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PowerShell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Proficient in using PowerShell, a powerful automation and configuration management tool, for managing Windows-based systems and servers.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sz="1944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C/ C++ 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Working knowledge in C and C++. 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sz="1944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RAPID Programming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Installation and programming Robots in industry. 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sz="1944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Linux and PowerShell Scripting 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Experienced working in Linux environment and with PowerShell.   </a:t>
            </a:r>
          </a:p>
          <a:p>
            <a:pPr marL="242900" indent="-242900" algn="l">
              <a:lnSpc>
                <a:spcPts val="2722"/>
              </a:lnSpc>
              <a:spcBef>
                <a:spcPts val="2215"/>
              </a:spcBef>
              <a:buSzPct val="100000"/>
              <a:buChar char="•"/>
            </a:pPr>
            <a:r>
              <a:rPr lang="en-US" sz="1944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Python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Skilled in utilizing Python for scripting, data analysis, and automating various tasks.</a:t>
            </a: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endParaRPr lang="en-US" sz="1242" dirty="0">
              <a:solidFill>
                <a:srgbClr val="FFFFFF">
                  <a:alpha val="80000"/>
                </a:srgbClr>
              </a:solidFill>
              <a:latin typeface="Bell MT" panose="02020503060305020303" pitchFamily="18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endParaRPr lang="en-US" sz="1242" dirty="0">
              <a:solidFill>
                <a:srgbClr val="FFFFFF">
                  <a:alpha val="80000"/>
                </a:srgbClr>
              </a:solidFill>
              <a:latin typeface="Bell MT" panose="02020503060305020303" pitchFamily="18" charset="0"/>
            </a:endParaRPr>
          </a:p>
          <a:p>
            <a:pPr lvl="1" algn="l">
              <a:lnSpc>
                <a:spcPts val="1738"/>
              </a:lnSpc>
              <a:spcBef>
                <a:spcPts val="230"/>
              </a:spcBef>
              <a:buNone/>
            </a:pP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C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DFDFD"/>
                </a:solidFill>
                <a:latin typeface="Bell MT" panose="02020503060305020303" pitchFamily="18" charset="0"/>
                <a:ea typeface="Trocchi" pitchFamily="34" charset="-122"/>
                <a:cs typeface="Trocchi" pitchFamily="34" charset="-120"/>
              </a:rPr>
              <a:t>Interests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87972" y="191404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884" y="2336111"/>
            <a:ext cx="561835" cy="56183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87571" y="3421298"/>
            <a:ext cx="2629195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Outdoor Activities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87571" y="3750275"/>
            <a:ext cx="2629195" cy="85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Enjoys fishing and spending time in natural settings such as by the sea and in the mountains.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191404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9292" y="2326934"/>
            <a:ext cx="504699" cy="60944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21013" y="3421298"/>
            <a:ext cx="2618720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Front-end Web Development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321013" y="3759706"/>
            <a:ext cx="2618720" cy="85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Passionate about exploring the latest advancements in front-end web development technologies.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6844382" y="191404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1118" y="2266497"/>
            <a:ext cx="790377" cy="66658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458716" y="3421298"/>
            <a:ext cx="2199725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Technical Interest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458716" y="3750275"/>
            <a:ext cx="2199725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 love to build small hobby projects with Arduino and Raspberry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9772587" y="1914046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3635" y="2360419"/>
            <a:ext cx="685629" cy="54278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45999" y="3421298"/>
            <a:ext cx="2681569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DFDFD"/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Love to Cook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9145999" y="3750275"/>
            <a:ext cx="2681569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I love to cook in my leisure time. I am good in Indian, Italian and Swedish menues. 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SE">
              <a:latin typeface="Bell MT" panose="02020503060305020303" pitchFamily="18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1135929" y="5909826"/>
            <a:ext cx="9917093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Bell MT" panose="02020503060305020303" pitchFamily="18" charset="0"/>
                <a:ea typeface="Montserrat" pitchFamily="34" charset="-122"/>
                <a:cs typeface="Montserrat" pitchFamily="34" charset="-120"/>
              </a:rPr>
              <a:t>Maintains a balanced lifestyle by engaging in a variety of interests, from outdoor pursuits to creative endeavors in the kitchen and the world of technology.</a:t>
            </a:r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1314</Words>
  <Application>Microsoft Office PowerPoint</Application>
  <PresentationFormat>Widescreen</PresentationFormat>
  <Paragraphs>146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Bell MT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Presentation - Salman Yahya</dc:title>
  <dc:subject>Resume Presentation - Salman Yahya</dc:subject>
  <dc:creator>Salman Yahya</dc:creator>
  <cp:lastModifiedBy>Salman Yahya</cp:lastModifiedBy>
  <cp:revision>3</cp:revision>
  <dcterms:created xsi:type="dcterms:W3CDTF">2024-11-07T22:04:13Z</dcterms:created>
  <dcterms:modified xsi:type="dcterms:W3CDTF">2024-11-08T09:52:51Z</dcterms:modified>
</cp:coreProperties>
</file>